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1-07T11:55:30.177">
    <p:pos x="6000" y="0"/>
    <p:text>-Tianshi Xie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45720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91440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6200" lvl="3" marL="137160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76200" lvl="4" marL="182880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76200" lvl="5" marL="228600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76200" lvl="6" marL="274320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76200" lvl="7" marL="320040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76200" lvl="8" marL="3657600" marR="0" rtl="0" algn="l">
              <a:spcBef>
                <a:spcPts val="0"/>
              </a:spcBef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90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90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" lvl="0" marL="0" marR="0" rtl="0" algn="l">
              <a:spcBef>
                <a:spcPts val="0"/>
              </a:spcBef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hape 49"/>
          <p:cNvCxnSpPr/>
          <p:nvPr/>
        </p:nvCxnSpPr>
        <p:spPr>
          <a:xfrm>
            <a:off x="7315200" y="1066800"/>
            <a:ext cx="0" cy="449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Shape 50"/>
          <p:cNvCxnSpPr/>
          <p:nvPr/>
        </p:nvCxnSpPr>
        <p:spPr>
          <a:xfrm>
            <a:off x="304800" y="281940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http://www.logoserver.com/college/TroyStateTrojans2.GIF" id="51" name="Shape 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5200" y="3124200"/>
            <a:ext cx="1749096" cy="190391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type="ctrTitle"/>
          </p:nvPr>
        </p:nvSpPr>
        <p:spPr>
          <a:xfrm>
            <a:off x="315912" y="466725"/>
            <a:ext cx="6781800" cy="21335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4800"/>
              <a:buFont typeface="Calibri"/>
              <a:buNone/>
              <a:defRPr b="1" i="0" sz="48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849312" y="3049588"/>
            <a:ext cx="624839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60000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01369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00" lvl="2" marL="1080135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5400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891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1462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6034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0606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517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60000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60000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3900"/>
              <a:buFont typeface="Calibri"/>
              <a:buNone/>
              <a:defRPr b="1" i="0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 rot="5400000">
            <a:off x="2366165" y="-189706"/>
            <a:ext cx="441165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38100" lvl="0" marL="4762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0000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01369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00" lvl="2" marL="1080135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5400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891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1462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6034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0606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517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 rot="5400000">
            <a:off x="4653756" y="2097881"/>
            <a:ext cx="600868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3900"/>
              <a:buFont typeface="Calibri"/>
              <a:buNone/>
              <a:defRPr b="1" i="0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 rot="5400000">
            <a:off x="462753" y="116679"/>
            <a:ext cx="6008686" cy="6019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38100" lvl="0" marL="4762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0000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01369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00" lvl="2" marL="1080135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5400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891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1462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6034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0606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517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AndObj">
  <p:cSld name="Title, Text, and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3900"/>
              <a:buFont typeface="Calibri"/>
              <a:buNone/>
              <a:defRPr b="1" i="0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719263"/>
            <a:ext cx="4038597" cy="4411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38100" lvl="0" marL="4762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0000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01369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00" lvl="2" marL="1080135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5400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891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1462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6034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0606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517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4648200" y="1719263"/>
            <a:ext cx="4038597" cy="4411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38100" lvl="0" marL="4762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0000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01369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00" lvl="2" marL="1080135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5400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891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1462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6034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0606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517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trademarkia.com/logo-images/troy-university/troy-trojans-78723285.jpg" id="58" name="Shape 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3650" y="85725"/>
            <a:ext cx="1346530" cy="1359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>
            <a:off x="7613650" y="85725"/>
            <a:ext cx="0" cy="1362075"/>
          </a:xfrm>
          <a:prstGeom prst="straightConnector1">
            <a:avLst/>
          </a:prstGeom>
          <a:noFill/>
          <a:ln cap="flat" cmpd="sng" w="28575">
            <a:solidFill>
              <a:srgbClr val="76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Shape 60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3900"/>
              <a:buFont typeface="Calibri"/>
              <a:buNone/>
              <a:defRPr b="1" i="0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719263"/>
            <a:ext cx="8229600" cy="4411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38100" lvl="0" marL="4762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0000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01369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00" lvl="2" marL="1080135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5400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891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1462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6034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0606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517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trademarkia.com/logo-images/troy-university/troy-trojans-78723285.jpg" id="66" name="Shape 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3650" y="85725"/>
            <a:ext cx="1346530" cy="1359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hape 67"/>
          <p:cNvCxnSpPr/>
          <p:nvPr/>
        </p:nvCxnSpPr>
        <p:spPr>
          <a:xfrm>
            <a:off x="7613650" y="85725"/>
            <a:ext cx="0" cy="1285872"/>
          </a:xfrm>
          <a:prstGeom prst="straightConnector1">
            <a:avLst/>
          </a:prstGeom>
          <a:noFill/>
          <a:ln cap="flat" cmpd="sng" w="28575">
            <a:solidFill>
              <a:srgbClr val="76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Shape 68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3900"/>
              <a:buFont typeface="Calibri"/>
              <a:buNone/>
              <a:defRPr b="1" i="0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trademarkia.com/logo-images/troy-university/troy-trojans-78723285.jpg" id="73" name="Shape 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3650" y="85725"/>
            <a:ext cx="1346530" cy="1359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Shape 74"/>
          <p:cNvCxnSpPr/>
          <p:nvPr/>
        </p:nvCxnSpPr>
        <p:spPr>
          <a:xfrm>
            <a:off x="7613650" y="85725"/>
            <a:ext cx="0" cy="1666875"/>
          </a:xfrm>
          <a:prstGeom prst="straightConnector1">
            <a:avLst/>
          </a:prstGeom>
          <a:noFill/>
          <a:ln cap="flat" cmpd="sng" w="28575">
            <a:solidFill>
              <a:srgbClr val="76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Shape 75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3900"/>
              <a:buFont typeface="Calibri"/>
              <a:buNone/>
              <a:defRPr b="1" i="0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719263"/>
            <a:ext cx="4038597" cy="4411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467359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60000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38100" lvl="1" marL="7543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041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63500" lvl="3" marL="129222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8100" lvl="4" marL="16408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8100" lvl="5" marL="20980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8100" lvl="6" marL="25552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8100" lvl="7" marL="30124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38100" lvl="8" marL="3469639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648200" y="1719263"/>
            <a:ext cx="4038597" cy="4411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467359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60000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38100" lvl="1" marL="7543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25400" lvl="2" marL="1041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63500" lvl="3" marL="129222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8100" lvl="4" marL="16408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8100" lvl="5" marL="20980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8100" lvl="6" marL="25552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8100" lvl="7" marL="30124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38100" lvl="8" marL="3469639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3900"/>
              <a:buFont typeface="Calibri"/>
              <a:buNone/>
              <a:defRPr b="1" i="0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60000"/>
              </a:buClr>
              <a:buSzPts val="168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457200" y="2174875"/>
            <a:ext cx="4040187" cy="3951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38100" lvl="0" marL="411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60000"/>
              </a:buClr>
              <a:buSzPts val="168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98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0" lvl="2" marL="99441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63500" lvl="3" marL="12827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70166" lvl="4" marL="15986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70166" lvl="5" marL="20558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70166" lvl="6" marL="25130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70166" lvl="7" marL="29702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70167" lvl="8" marL="34274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3" type="body"/>
          </p:nvPr>
        </p:nvSpPr>
        <p:spPr>
          <a:xfrm>
            <a:off x="4645025" y="1535112"/>
            <a:ext cx="4041772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60000"/>
              </a:buClr>
              <a:buSzPts val="168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4" type="body"/>
          </p:nvPr>
        </p:nvSpPr>
        <p:spPr>
          <a:xfrm>
            <a:off x="4645025" y="2174875"/>
            <a:ext cx="4041772" cy="3951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38100" lvl="0" marL="4114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60000"/>
              </a:buClr>
              <a:buSzPts val="168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98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0" lvl="2" marL="99441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63500" lvl="3" marL="12827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70166" lvl="4" marL="15986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70166" lvl="5" marL="20558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70166" lvl="6" marL="25130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70166" lvl="7" marL="29702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70167" lvl="8" marL="342741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3900"/>
              <a:buFont typeface="Calibri"/>
              <a:buNone/>
              <a:defRPr b="1" i="0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575050" y="273050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48514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60000"/>
              </a:buClr>
              <a:buSzPts val="2240"/>
              <a:buFont typeface="Noto Sans Symbols"/>
              <a:buChar char="●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10259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00" lvl="2" marL="10845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5400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891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1462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6034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0606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517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60000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84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675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folHlink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962900" y="1524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3900"/>
              <a:buFont typeface="Calibri"/>
              <a:buNone/>
              <a:defRPr b="1" i="0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719263"/>
            <a:ext cx="8229600" cy="4411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38100" lvl="0" marL="4762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0000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801369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12700" lvl="2" marL="1080135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5400" lvl="3" marL="13398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891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1462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6034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06069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517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457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87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6" name="Shape 16"/>
          <p:cNvGrpSpPr/>
          <p:nvPr/>
        </p:nvGrpSpPr>
        <p:grpSpPr>
          <a:xfrm>
            <a:off x="8153400" y="152400"/>
            <a:ext cx="792159" cy="1289401"/>
            <a:chOff x="5136" y="960"/>
            <a:chExt cx="524" cy="860"/>
          </a:xfrm>
        </p:grpSpPr>
        <p:sp>
          <p:nvSpPr>
            <p:cNvPr id="17" name="Shape 17"/>
            <p:cNvSpPr/>
            <p:nvPr/>
          </p:nvSpPr>
          <p:spPr>
            <a:xfrm>
              <a:off x="5136" y="960"/>
              <a:ext cx="76" cy="7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5247" y="960"/>
              <a:ext cx="75" cy="7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5359" y="960"/>
              <a:ext cx="73" cy="7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5136" y="1072"/>
              <a:ext cx="76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5247" y="1072"/>
              <a:ext cx="75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5359" y="1072"/>
              <a:ext cx="73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5472" y="1072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5136" y="1184"/>
              <a:ext cx="76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5247" y="1184"/>
              <a:ext cx="75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5359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5584" y="1184"/>
              <a:ext cx="76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5136" y="1296"/>
              <a:ext cx="76" cy="7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5247" y="1296"/>
              <a:ext cx="75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5359" y="1296"/>
              <a:ext cx="73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5472" y="1296"/>
              <a:ext cx="73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5136" y="1406"/>
              <a:ext cx="76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5247" y="1406"/>
              <a:ext cx="75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5359" y="1406"/>
              <a:ext cx="73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5472" y="1406"/>
              <a:ext cx="73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5584" y="1406"/>
              <a:ext cx="76" cy="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136" y="1518"/>
              <a:ext cx="76" cy="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5247" y="1518"/>
              <a:ext cx="75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5359" y="1518"/>
              <a:ext cx="73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5472" y="1518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136" y="1629"/>
              <a:ext cx="76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5247" y="1629"/>
              <a:ext cx="75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359" y="1629"/>
              <a:ext cx="73" cy="7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5472" y="1629"/>
              <a:ext cx="73" cy="7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5247" y="1744"/>
              <a:ext cx="75" cy="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5472" y="1744"/>
              <a:ext cx="73" cy="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#slide=id.g29ec169980_0_2" TargetMode="External"/><Relationship Id="rId4" Type="http://schemas.openxmlformats.org/officeDocument/2006/relationships/hyperlink" Target="#slide=id.g29ec169980_0_2" TargetMode="External"/><Relationship Id="rId5" Type="http://schemas.openxmlformats.org/officeDocument/2006/relationships/hyperlink" Target="#slide=id.g29ec169980_0_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hyperlink" Target="#slide=id.g29ec169980_0_2" TargetMode="External"/><Relationship Id="rId7" Type="http://schemas.openxmlformats.org/officeDocument/2006/relationships/hyperlink" Target="#slide=id.g29ec169980_0_2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UbZD1D1M0_k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#slide=id.g29ec169980_0_2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#slide=id.p10" TargetMode="External"/><Relationship Id="rId10" Type="http://schemas.openxmlformats.org/officeDocument/2006/relationships/hyperlink" Target="https://pdfs.semanticscholar.org/ef95/d232b78146cc16e6212cc062fb622136f3f3.pdf" TargetMode="External"/><Relationship Id="rId13" Type="http://schemas.openxmlformats.org/officeDocument/2006/relationships/hyperlink" Target="#slide=id.p10" TargetMode="External"/><Relationship Id="rId12" Type="http://schemas.openxmlformats.org/officeDocument/2006/relationships/hyperlink" Target="http://www.nvidia.com/content/gtc/documents/1055_gtc09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#slide=id.p6" TargetMode="External"/><Relationship Id="rId4" Type="http://schemas.openxmlformats.org/officeDocument/2006/relationships/hyperlink" Target="#slide=id.p6" TargetMode="External"/><Relationship Id="rId9" Type="http://schemas.openxmlformats.org/officeDocument/2006/relationships/hyperlink" Target="#slide=id.p9" TargetMode="External"/><Relationship Id="rId15" Type="http://schemas.openxmlformats.org/officeDocument/2006/relationships/hyperlink" Target="#slide=id.p14" TargetMode="External"/><Relationship Id="rId14" Type="http://schemas.openxmlformats.org/officeDocument/2006/relationships/hyperlink" Target="https://courses.cs.washington.edu/courses/cse459/06wi/help/mayaguide/Complete/Rendering.pdf" TargetMode="External"/><Relationship Id="rId17" Type="http://schemas.openxmlformats.org/officeDocument/2006/relationships/hyperlink" Target="#slide=id.p17" TargetMode="External"/><Relationship Id="rId16" Type="http://schemas.openxmlformats.org/officeDocument/2006/relationships/hyperlink" Target="https://www.opengl.org/archives/resources/code/samples/s2001/notes/opengl.pdf" TargetMode="External"/><Relationship Id="rId5" Type="http://schemas.openxmlformats.org/officeDocument/2006/relationships/hyperlink" Target="#slide=id.p6" TargetMode="External"/><Relationship Id="rId6" Type="http://schemas.openxmlformats.org/officeDocument/2006/relationships/hyperlink" Target="#slide=id.p7" TargetMode="External"/><Relationship Id="rId18" Type="http://schemas.openxmlformats.org/officeDocument/2006/relationships/hyperlink" Target="#slide=id.p22" TargetMode="External"/><Relationship Id="rId7" Type="http://schemas.openxmlformats.org/officeDocument/2006/relationships/hyperlink" Target="http://developer.download.nvidia.com/gameworks/events/GDC2016/mschott_lbishop_gl_vulkan.pdf" TargetMode="External"/><Relationship Id="rId8" Type="http://schemas.openxmlformats.org/officeDocument/2006/relationships/hyperlink" Target="#slide=id.p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hyperlink" Target="#slide=id.g29ec169980_0_2" TargetMode="External"/><Relationship Id="rId5" Type="http://schemas.openxmlformats.org/officeDocument/2006/relationships/image" Target="../media/image9.png"/><Relationship Id="rId6" Type="http://schemas.openxmlformats.org/officeDocument/2006/relationships/hyperlink" Target="#slide=id.g29ec169980_0_2" TargetMode="External"/><Relationship Id="rId7" Type="http://schemas.openxmlformats.org/officeDocument/2006/relationships/hyperlink" Target="#slide=id.g29ec169980_0_2" TargetMode="External"/><Relationship Id="rId8" Type="http://schemas.openxmlformats.org/officeDocument/2006/relationships/hyperlink" Target="#slide=id.g29ec169980_0_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#slide=id.g29ec169980_0_2" TargetMode="External"/><Relationship Id="rId5" Type="http://schemas.openxmlformats.org/officeDocument/2006/relationships/hyperlink" Target="#slide=id.g29ec169980_0_2" TargetMode="External"/><Relationship Id="rId6" Type="http://schemas.openxmlformats.org/officeDocument/2006/relationships/hyperlink" Target="#slide=id.g29ec169980_0_2" TargetMode="External"/><Relationship Id="rId7" Type="http://schemas.openxmlformats.org/officeDocument/2006/relationships/hyperlink" Target="#slide=id.g29ec169980_0_2" TargetMode="External"/><Relationship Id="rId8" Type="http://schemas.openxmlformats.org/officeDocument/2006/relationships/hyperlink" Target="#slide=id.g29ec169980_0_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#slide=id.g29ec169980_0_2" TargetMode="External"/><Relationship Id="rId4" Type="http://schemas.openxmlformats.org/officeDocument/2006/relationships/hyperlink" Target="#slide=id.g29ec169980_0_2" TargetMode="External"/><Relationship Id="rId5" Type="http://schemas.openxmlformats.org/officeDocument/2006/relationships/hyperlink" Target="#slide=id.g29ec169980_0_2" TargetMode="External"/><Relationship Id="rId6" Type="http://schemas.openxmlformats.org/officeDocument/2006/relationships/hyperlink" Target="#slide=id.g29ec169980_0_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#slide=id.g29ec169980_0_2" TargetMode="External"/><Relationship Id="rId4" Type="http://schemas.openxmlformats.org/officeDocument/2006/relationships/hyperlink" Target="#slide=id.g29ec169980_0_2" TargetMode="External"/><Relationship Id="rId5" Type="http://schemas.openxmlformats.org/officeDocument/2006/relationships/hyperlink" Target="#slide=id.g29ec169980_0_2" TargetMode="External"/><Relationship Id="rId6" Type="http://schemas.openxmlformats.org/officeDocument/2006/relationships/hyperlink" Target="#slide=id.g29ec169980_0_2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-313058" y="1691192"/>
            <a:ext cx="7516745" cy="11464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81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Application of Occlusion Culling in graphics Rendering</a:t>
            </a:r>
            <a:br>
              <a:rPr b="1" i="0" lang="en-US" sz="24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849312" y="3049588"/>
            <a:ext cx="624839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6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Tianshi Xie</a:t>
            </a:r>
          </a:p>
          <a:p>
            <a:pPr indent="-3175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60000"/>
              </a:buClr>
              <a:buSzPts val="500"/>
              <a:buFont typeface="Noto Sans Symbols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Science Dept.</a:t>
            </a:r>
          </a:p>
          <a:p>
            <a:pPr indent="-3175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60000"/>
              </a:buClr>
              <a:buSzPts val="500"/>
              <a:buFont typeface="Noto Sans Symbols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Troy University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8800" y="5892800"/>
            <a:ext cx="811933" cy="81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0" y="0"/>
            <a:ext cx="8441473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How does the Occlusion query 	work</a:t>
            </a:r>
          </a:p>
        </p:txBody>
      </p:sp>
      <p:sp>
        <p:nvSpPr>
          <p:cNvPr id="252" name="Shape 252"/>
          <p:cNvSpPr/>
          <p:nvPr/>
        </p:nvSpPr>
        <p:spPr>
          <a:xfrm>
            <a:off x="1620456" y="24769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</a:p>
        </p:txBody>
      </p:sp>
      <p:sp>
        <p:nvSpPr>
          <p:cNvPr id="253" name="Shape 253"/>
          <p:cNvSpPr/>
          <p:nvPr/>
        </p:nvSpPr>
        <p:spPr>
          <a:xfrm>
            <a:off x="5407307" y="2503025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</a:p>
        </p:txBody>
      </p:sp>
      <p:sp>
        <p:nvSpPr>
          <p:cNvPr id="254" name="Shape 254"/>
          <p:cNvSpPr/>
          <p:nvPr/>
        </p:nvSpPr>
        <p:spPr>
          <a:xfrm>
            <a:off x="1620456" y="4650611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</p:txBody>
      </p:sp>
      <p:sp>
        <p:nvSpPr>
          <p:cNvPr id="255" name="Shape 255"/>
          <p:cNvSpPr/>
          <p:nvPr/>
        </p:nvSpPr>
        <p:spPr>
          <a:xfrm>
            <a:off x="5407307" y="46105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Rendering Process</a:t>
            </a:r>
          </a:p>
        </p:txBody>
      </p:sp>
      <p:sp>
        <p:nvSpPr>
          <p:cNvPr id="256" name="Shape 256"/>
          <p:cNvSpPr/>
          <p:nvPr/>
        </p:nvSpPr>
        <p:spPr>
          <a:xfrm>
            <a:off x="2424896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6192458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3900665" y="2615719"/>
            <a:ext cx="1296365" cy="3472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4040628" y="2349136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</a:p>
        </p:txBody>
      </p:sp>
      <p:sp>
        <p:nvSpPr>
          <p:cNvPr id="260" name="Shape 260"/>
          <p:cNvSpPr/>
          <p:nvPr/>
        </p:nvSpPr>
        <p:spPr>
          <a:xfrm>
            <a:off x="3900665" y="1388479"/>
            <a:ext cx="1296365" cy="67133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016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</a:t>
            </a:r>
          </a:p>
        </p:txBody>
      </p:sp>
      <p:sp>
        <p:nvSpPr>
          <p:cNvPr id="261" name="Shape 261"/>
          <p:cNvSpPr/>
          <p:nvPr/>
        </p:nvSpPr>
        <p:spPr>
          <a:xfrm>
            <a:off x="3900664" y="3125165"/>
            <a:ext cx="1296365" cy="32987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4052203" y="3452150"/>
            <a:ext cx="10791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</a:p>
        </p:txBody>
      </p:sp>
      <p:sp>
        <p:nvSpPr>
          <p:cNvPr id="263" name="Shape 263"/>
          <p:cNvSpPr/>
          <p:nvPr/>
        </p:nvSpPr>
        <p:spPr>
          <a:xfrm>
            <a:off x="4040628" y="3452150"/>
            <a:ext cx="1079142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2783698" y="6166750"/>
            <a:ext cx="436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little bit of problem : query something on GP</a:t>
            </a:r>
            <a:r>
              <a:rPr lang="en-US"/>
              <a:t>U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0" y="0"/>
            <a:ext cx="8441473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How does the Occlusion query 	work</a:t>
            </a:r>
          </a:p>
        </p:txBody>
      </p:sp>
      <p:sp>
        <p:nvSpPr>
          <p:cNvPr id="270" name="Shape 270"/>
          <p:cNvSpPr/>
          <p:nvPr/>
        </p:nvSpPr>
        <p:spPr>
          <a:xfrm>
            <a:off x="3236888" y="24769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</a:p>
        </p:txBody>
      </p:sp>
      <p:sp>
        <p:nvSpPr>
          <p:cNvPr id="271" name="Shape 271"/>
          <p:cNvSpPr/>
          <p:nvPr/>
        </p:nvSpPr>
        <p:spPr>
          <a:xfrm>
            <a:off x="3236888" y="4309235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</a:p>
        </p:txBody>
      </p:sp>
      <p:sp>
        <p:nvSpPr>
          <p:cNvPr id="272" name="Shape 272"/>
          <p:cNvSpPr/>
          <p:nvPr/>
        </p:nvSpPr>
        <p:spPr>
          <a:xfrm>
            <a:off x="4120896" y="3523488"/>
            <a:ext cx="268224" cy="69494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5766816" y="2950464"/>
            <a:ext cx="16562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(OpenGL</a:t>
            </a:r>
            <a:r>
              <a:rPr lang="en-US" u="sng">
                <a:solidFill>
                  <a:schemeClr val="hlink"/>
                </a:solidFill>
                <a:hlinkClick r:id="rId4"/>
              </a:rPr>
              <a:t>[8]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 function)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3236888" y="3615897"/>
            <a:ext cx="2249512" cy="169169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0" y="0"/>
            <a:ext cx="8441473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How does the Occlusion query 	work</a:t>
            </a:r>
          </a:p>
        </p:txBody>
      </p:sp>
      <p:sp>
        <p:nvSpPr>
          <p:cNvPr id="280" name="Shape 280"/>
          <p:cNvSpPr/>
          <p:nvPr/>
        </p:nvSpPr>
        <p:spPr>
          <a:xfrm>
            <a:off x="3236888" y="19258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</a:p>
        </p:txBody>
      </p:sp>
      <p:sp>
        <p:nvSpPr>
          <p:cNvPr id="281" name="Shape 281"/>
          <p:cNvSpPr/>
          <p:nvPr/>
        </p:nvSpPr>
        <p:spPr>
          <a:xfrm>
            <a:off x="3626903" y="4264943"/>
            <a:ext cx="1577681" cy="762637"/>
          </a:xfrm>
          <a:prstGeom prst="rect">
            <a:avLst/>
          </a:prstGeom>
          <a:gradFill>
            <a:gsLst>
              <a:gs pos="0">
                <a:srgbClr val="5EA0A0"/>
              </a:gs>
              <a:gs pos="100000">
                <a:srgbClr val="B3E4E4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3236888" y="1550412"/>
            <a:ext cx="7024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236888" y="3093010"/>
            <a:ext cx="7024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974848" y="5716201"/>
            <a:ext cx="28600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of carrying out  the query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236888" y="3632262"/>
            <a:ext cx="17340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While(…)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0" y="180308"/>
            <a:ext cx="8441473" cy="11150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How does the Occlusion query 	work</a:t>
            </a:r>
          </a:p>
        </p:txBody>
      </p:sp>
      <p:sp>
        <p:nvSpPr>
          <p:cNvPr id="291" name="Shape 291"/>
          <p:cNvSpPr/>
          <p:nvPr/>
        </p:nvSpPr>
        <p:spPr>
          <a:xfrm>
            <a:off x="1620456" y="24769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</a:p>
        </p:txBody>
      </p:sp>
      <p:sp>
        <p:nvSpPr>
          <p:cNvPr id="292" name="Shape 292"/>
          <p:cNvSpPr/>
          <p:nvPr/>
        </p:nvSpPr>
        <p:spPr>
          <a:xfrm>
            <a:off x="5407307" y="2503025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</a:p>
        </p:txBody>
      </p:sp>
      <p:sp>
        <p:nvSpPr>
          <p:cNvPr id="293" name="Shape 293"/>
          <p:cNvSpPr/>
          <p:nvPr/>
        </p:nvSpPr>
        <p:spPr>
          <a:xfrm>
            <a:off x="1620456" y="4650611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</p:txBody>
      </p:sp>
      <p:sp>
        <p:nvSpPr>
          <p:cNvPr id="294" name="Shape 294"/>
          <p:cNvSpPr/>
          <p:nvPr/>
        </p:nvSpPr>
        <p:spPr>
          <a:xfrm>
            <a:off x="5407307" y="46105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Rendering Process</a:t>
            </a:r>
          </a:p>
        </p:txBody>
      </p:sp>
      <p:sp>
        <p:nvSpPr>
          <p:cNvPr id="295" name="Shape 295"/>
          <p:cNvSpPr/>
          <p:nvPr/>
        </p:nvSpPr>
        <p:spPr>
          <a:xfrm>
            <a:off x="2424896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6192458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3900665" y="2615719"/>
            <a:ext cx="1296365" cy="3472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4040628" y="2349136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</a:p>
        </p:txBody>
      </p:sp>
      <p:sp>
        <p:nvSpPr>
          <p:cNvPr id="299" name="Shape 299"/>
          <p:cNvSpPr/>
          <p:nvPr/>
        </p:nvSpPr>
        <p:spPr>
          <a:xfrm>
            <a:off x="3900665" y="1388479"/>
            <a:ext cx="1296365" cy="67133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016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</a:t>
            </a:r>
          </a:p>
        </p:txBody>
      </p:sp>
      <p:sp>
        <p:nvSpPr>
          <p:cNvPr id="300" name="Shape 300"/>
          <p:cNvSpPr/>
          <p:nvPr/>
        </p:nvSpPr>
        <p:spPr>
          <a:xfrm>
            <a:off x="3900664" y="3125165"/>
            <a:ext cx="1296365" cy="32987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4040628" y="3455043"/>
            <a:ext cx="1119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Frame</a:t>
            </a:r>
          </a:p>
        </p:txBody>
      </p:sp>
      <p:sp>
        <p:nvSpPr>
          <p:cNvPr id="302" name="Shape 302"/>
          <p:cNvSpPr/>
          <p:nvPr/>
        </p:nvSpPr>
        <p:spPr>
          <a:xfrm>
            <a:off x="7900416" y="2789339"/>
            <a:ext cx="292608" cy="306046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494576" y="5961888"/>
            <a:ext cx="12891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 : Idle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494576" y="6369915"/>
            <a:ext cx="19159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Solution : Next Frame</a:t>
            </a:r>
          </a:p>
        </p:txBody>
      </p:sp>
      <p:cxnSp>
        <p:nvCxnSpPr>
          <p:cNvPr id="305" name="Shape 305"/>
          <p:cNvCxnSpPr/>
          <p:nvPr/>
        </p:nvCxnSpPr>
        <p:spPr>
          <a:xfrm rot="10800000">
            <a:off x="1817980" y="1912276"/>
            <a:ext cx="606916" cy="590750"/>
          </a:xfrm>
          <a:prstGeom prst="straightConnector1">
            <a:avLst/>
          </a:prstGeom>
          <a:noFill/>
          <a:ln cap="flat" cmpd="sng" w="9525">
            <a:solidFill>
              <a:srgbClr val="CBCB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06" name="Shape 306"/>
          <p:cNvSpPr txBox="1"/>
          <p:nvPr/>
        </p:nvSpPr>
        <p:spPr>
          <a:xfrm>
            <a:off x="1445746" y="1604499"/>
            <a:ext cx="4732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Idle</a:t>
            </a:r>
          </a:p>
        </p:txBody>
      </p:sp>
      <p:cxnSp>
        <p:nvCxnSpPr>
          <p:cNvPr id="307" name="Shape 307"/>
          <p:cNvCxnSpPr/>
          <p:nvPr/>
        </p:nvCxnSpPr>
        <p:spPr>
          <a:xfrm flipH="1" rot="10800000">
            <a:off x="6364224" y="1815972"/>
            <a:ext cx="357343" cy="634967"/>
          </a:xfrm>
          <a:prstGeom prst="straightConnector1">
            <a:avLst/>
          </a:prstGeom>
          <a:noFill/>
          <a:ln cap="flat" cmpd="sng" w="9525">
            <a:solidFill>
              <a:srgbClr val="CBCB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08" name="Shape 308"/>
          <p:cNvSpPr txBox="1"/>
          <p:nvPr/>
        </p:nvSpPr>
        <p:spPr>
          <a:xfrm>
            <a:off x="6857198" y="1565392"/>
            <a:ext cx="4732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0" y="0"/>
            <a:ext cx="8441473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How does the Occlusion query 	work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2608" y="1491142"/>
            <a:ext cx="3690264" cy="21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3866" y="4047907"/>
            <a:ext cx="3421960" cy="218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698" y="4032458"/>
            <a:ext cx="3253979" cy="218273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7018097" y="2517765"/>
            <a:ext cx="21259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Occlusion query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7067791" y="4971300"/>
            <a:ext cx="2076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Occlusion query</a:t>
            </a:r>
          </a:p>
        </p:txBody>
      </p:sp>
      <p:cxnSp>
        <p:nvCxnSpPr>
          <p:cNvPr id="319" name="Shape 319"/>
          <p:cNvCxnSpPr>
            <a:endCxn id="317" idx="1"/>
          </p:cNvCxnSpPr>
          <p:nvPr/>
        </p:nvCxnSpPr>
        <p:spPr>
          <a:xfrm>
            <a:off x="5656997" y="2671654"/>
            <a:ext cx="1361100" cy="0"/>
          </a:xfrm>
          <a:prstGeom prst="straightConnector1">
            <a:avLst/>
          </a:prstGeom>
          <a:noFill/>
          <a:ln cap="flat" cmpd="sng" w="9525">
            <a:solidFill>
              <a:srgbClr val="CBCB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20" name="Shape 320"/>
          <p:cNvCxnSpPr>
            <a:endCxn id="318" idx="0"/>
          </p:cNvCxnSpPr>
          <p:nvPr/>
        </p:nvCxnSpPr>
        <p:spPr>
          <a:xfrm>
            <a:off x="7018095" y="4523100"/>
            <a:ext cx="1087800" cy="448200"/>
          </a:xfrm>
          <a:prstGeom prst="straightConnector1">
            <a:avLst/>
          </a:prstGeom>
          <a:noFill/>
          <a:ln cap="flat" cmpd="sng" w="9525">
            <a:solidFill>
              <a:srgbClr val="CBCB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21" name="Shape 321"/>
          <p:cNvSpPr txBox="1"/>
          <p:nvPr/>
        </p:nvSpPr>
        <p:spPr>
          <a:xfrm>
            <a:off x="423325" y="1491150"/>
            <a:ext cx="5418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Unity</a:t>
            </a:r>
            <a:r>
              <a:rPr lang="en-US" u="sng">
                <a:solidFill>
                  <a:schemeClr val="hlink"/>
                </a:solidFill>
                <a:hlinkClick r:id="rId7"/>
              </a:rPr>
              <a:t>[9]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-145391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Demo</a:t>
            </a: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3950" y="1163296"/>
            <a:ext cx="4636642" cy="2832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3950" y="4021341"/>
            <a:ext cx="4619596" cy="273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57200" y="33030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000"/>
              <a:buFont typeface="Calibri"/>
              <a:buNone/>
            </a:pPr>
            <a:r>
              <a:rPr b="1" i="0" lang="en-US" sz="40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743" y="1436531"/>
            <a:ext cx="5316910" cy="471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57200" y="33030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000"/>
              <a:buFont typeface="Calibri"/>
              <a:buNone/>
            </a:pPr>
            <a:r>
              <a:rPr b="1" i="0" lang="en-US" sz="40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100" y="2021275"/>
            <a:ext cx="6989800" cy="39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457200" y="234242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000"/>
              <a:buFont typeface="Calibri"/>
              <a:buNone/>
            </a:pPr>
            <a:r>
              <a:rPr b="1" i="0" lang="en-US" sz="40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543" y="2263699"/>
            <a:ext cx="8661723" cy="265766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2389632" y="5242559"/>
            <a:ext cx="6815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80000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7227231" y="5266943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4424193" y="5266943"/>
            <a:ext cx="6815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42316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26543" y="5242560"/>
            <a:ext cx="2076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visible pixels</a:t>
            </a:r>
          </a:p>
        </p:txBody>
      </p:sp>
      <p:sp>
        <p:nvSpPr>
          <p:cNvPr id="351" name="Shape 351"/>
          <p:cNvSpPr/>
          <p:nvPr/>
        </p:nvSpPr>
        <p:spPr>
          <a:xfrm>
            <a:off x="2670048" y="4998720"/>
            <a:ext cx="121920" cy="23164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4704031" y="4998719"/>
            <a:ext cx="121920" cy="23164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7296105" y="5010911"/>
            <a:ext cx="121920" cy="23164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2588404" y="5562496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4498745" y="5611299"/>
            <a:ext cx="5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0.52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7227231" y="5599122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1327225" y="6050025"/>
            <a:ext cx="7069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buSzPts val="1400"/>
              <a:buAutoNum type="arabicParenBoth"/>
            </a:pPr>
            <a:r>
              <a:rPr lang="en-US"/>
              <a:t>Large Number	       (2) amount of the quad		(3) Passing the depth test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Future work - </a:t>
            </a:r>
            <a:r>
              <a:rPr b="1" i="0" lang="en-US" sz="3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DirectX[10] </a:t>
            </a: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039" y="2011518"/>
            <a:ext cx="7525048" cy="3828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8800" y="5892800"/>
            <a:ext cx="811933" cy="81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27" y="1878168"/>
            <a:ext cx="7714457" cy="414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754650" y="1935038"/>
            <a:ext cx="6948899" cy="4435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Occlusion Culling</a:t>
            </a:r>
          </a:p>
          <a:p>
            <a:pPr indent="-15240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2400"/>
              <a:buFont typeface="Calibri"/>
              <a:buChar char="■"/>
            </a:pPr>
            <a:r>
              <a:rPr b="0" i="0" lang="en-US" sz="24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2400"/>
              <a:buFont typeface="Calibri"/>
              <a:buChar char="■"/>
            </a:pPr>
            <a:r>
              <a:rPr b="0" i="0" lang="en-US" sz="24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Lens Flare</a:t>
            </a:r>
          </a:p>
          <a:p>
            <a:pPr indent="-533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7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2400"/>
              <a:buFont typeface="Calibri"/>
              <a:buChar char="■"/>
            </a:pPr>
            <a:r>
              <a:rPr b="0" i="0" lang="en-US" sz="24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DirectX Platform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lang="en-US"/>
              <a:t>References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54650" y="1935038"/>
            <a:ext cx="6948900" cy="443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rgbClr val="6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F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ast-extraction-viewing-frustum-planes-from-world-view-projection-matrix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rgbClr val="7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Occlusion Culling with Statistically Optimized Occlusion Queries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Calibri"/>
              <a:buChar char="●"/>
            </a:pPr>
            <a:r>
              <a:rPr lang="en-US">
                <a:solidFill>
                  <a:srgbClr val="7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High-performance, Low-Overhead Rendering with OpenGL - Nvidia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  <a:hlinkClick r:id="rId7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rgbClr val="7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Homomorphic Factorization of BRDFs for High-Performance Rendering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rgbClr val="7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Depth In-depth - Semantic Scholar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  <a:hlinkClick r:id="rId10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rgbClr val="7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What Every CUDA Programmer Should Know About OpenGL - Nvidia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  <a:hlinkClick r:id="rId12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rgbClr val="7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Rendering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  <a:hlinkClick r:id="rId14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rgbClr val="7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5"/>
              </a:rPr>
              <a:t>An Interactive Introduction to OpenGL Programming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  <a:hlinkClick r:id="rId16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rgbClr val="7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7"/>
              </a:rPr>
              <a:t>New Unity products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C3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rgbClr val="76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8"/>
              </a:rPr>
              <a:t>Learn Network Inspire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289503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8800" y="5892800"/>
            <a:ext cx="811933" cy="81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176" y="2513025"/>
            <a:ext cx="3975900" cy="217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7879" y="2513025"/>
            <a:ext cx="4033505" cy="2199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1527717" y="4895391"/>
            <a:ext cx="13981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Frustum culling</a:t>
            </a:r>
            <a:r>
              <a:rPr lang="en-US" u="sng">
                <a:solidFill>
                  <a:schemeClr val="hlink"/>
                </a:solidFill>
                <a:hlinkClick r:id="rId7"/>
              </a:rPr>
              <a:t>[1]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5759830" y="4895391"/>
            <a:ext cx="152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Occlusion culling</a:t>
            </a:r>
            <a:r>
              <a:rPr lang="en-US" u="sng">
                <a:solidFill>
                  <a:schemeClr val="hlink"/>
                </a:solidFill>
                <a:hlinkClick r:id="rId9"/>
              </a:rPr>
              <a:t>[2]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68351" y="819870"/>
            <a:ext cx="8095785" cy="6191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51" y="2190810"/>
            <a:ext cx="5667249" cy="263712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6284186" y="2728189"/>
            <a:ext cx="10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Draw Call</a:t>
            </a:r>
            <a:r>
              <a:rPr lang="en-US" u="sng">
                <a:solidFill>
                  <a:schemeClr val="hlink"/>
                </a:solidFill>
                <a:hlinkClick r:id="rId5"/>
              </a:rPr>
              <a:t>[3]</a:t>
            </a:r>
          </a:p>
        </p:txBody>
      </p:sp>
      <p:sp>
        <p:nvSpPr>
          <p:cNvPr id="170" name="Shape 170"/>
          <p:cNvSpPr/>
          <p:nvPr/>
        </p:nvSpPr>
        <p:spPr>
          <a:xfrm>
            <a:off x="8516149" y="2728202"/>
            <a:ext cx="3114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6240673" y="3668125"/>
            <a:ext cx="245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u="sng">
                <a:solidFill>
                  <a:schemeClr val="hlink"/>
                </a:solidFill>
                <a:hlinkClick r:id="rId6"/>
              </a:rPr>
              <a:t>Rendering </a:t>
            </a:r>
            <a:r>
              <a:rPr b="1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Performance</a:t>
            </a:r>
            <a:r>
              <a:rPr lang="en-US" u="sng">
                <a:solidFill>
                  <a:schemeClr val="hlink"/>
                </a:solidFill>
                <a:hlinkClick r:id="rId8"/>
              </a:rPr>
              <a:t>[4]</a:t>
            </a:r>
          </a:p>
        </p:txBody>
      </p:sp>
      <p:sp>
        <p:nvSpPr>
          <p:cNvPr id="172" name="Shape 172"/>
          <p:cNvSpPr/>
          <p:nvPr/>
        </p:nvSpPr>
        <p:spPr>
          <a:xfrm>
            <a:off x="8516148" y="3500796"/>
            <a:ext cx="311400" cy="416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854937" y="4937760"/>
            <a:ext cx="26613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process of occlusion query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68351" y="819870"/>
            <a:ext cx="8095785" cy="6191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904" y="1613988"/>
            <a:ext cx="6388868" cy="24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3904" y="4085272"/>
            <a:ext cx="6388868" cy="252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0" y="0"/>
            <a:ext cx="8441473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How does the Occlusion query 	work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331089" y="2037144"/>
            <a:ext cx="6719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1331089" y="2675680"/>
            <a:ext cx="17860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 depth buffer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1331104" y="3417425"/>
            <a:ext cx="174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Depth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esting</a:t>
            </a:r>
            <a:r>
              <a:rPr lang="en-US" u="sng">
                <a:solidFill>
                  <a:schemeClr val="hlink"/>
                </a:solidFill>
                <a:hlinkClick r:id="rId6"/>
              </a:rPr>
              <a:t>[5]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331089" y="4055960"/>
            <a:ext cx="8418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Drawing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331089" y="4694496"/>
            <a:ext cx="174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depth buffer</a:t>
            </a:r>
          </a:p>
        </p:txBody>
      </p:sp>
      <p:sp>
        <p:nvSpPr>
          <p:cNvPr id="191" name="Shape 191"/>
          <p:cNvSpPr/>
          <p:nvPr/>
        </p:nvSpPr>
        <p:spPr>
          <a:xfrm>
            <a:off x="648182" y="2129742"/>
            <a:ext cx="289367" cy="287253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590309" y="5578997"/>
            <a:ext cx="2615878" cy="65975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Visible Pixels</a:t>
            </a:r>
          </a:p>
        </p:txBody>
      </p:sp>
      <p:sp>
        <p:nvSpPr>
          <p:cNvPr id="193" name="Shape 193"/>
          <p:cNvSpPr/>
          <p:nvPr/>
        </p:nvSpPr>
        <p:spPr>
          <a:xfrm>
            <a:off x="3559215" y="5729468"/>
            <a:ext cx="1637818" cy="358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5550061" y="5578997"/>
            <a:ext cx="2025570" cy="65975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Screen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0" y="0"/>
            <a:ext cx="8441473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How does the Occlusion query 	work</a:t>
            </a:r>
          </a:p>
        </p:txBody>
      </p:sp>
      <p:sp>
        <p:nvSpPr>
          <p:cNvPr id="200" name="Shape 200"/>
          <p:cNvSpPr/>
          <p:nvPr/>
        </p:nvSpPr>
        <p:spPr>
          <a:xfrm>
            <a:off x="1620456" y="24769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</a:p>
        </p:txBody>
      </p:sp>
      <p:sp>
        <p:nvSpPr>
          <p:cNvPr id="201" name="Shape 201"/>
          <p:cNvSpPr/>
          <p:nvPr/>
        </p:nvSpPr>
        <p:spPr>
          <a:xfrm>
            <a:off x="5407307" y="2503025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</a:p>
        </p:txBody>
      </p:sp>
      <p:sp>
        <p:nvSpPr>
          <p:cNvPr id="202" name="Shape 202"/>
          <p:cNvSpPr/>
          <p:nvPr/>
        </p:nvSpPr>
        <p:spPr>
          <a:xfrm>
            <a:off x="1620456" y="4650611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5407307" y="46105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Rendering Process</a:t>
            </a:r>
            <a:r>
              <a:rPr lang="en-US" u="sng">
                <a:solidFill>
                  <a:schemeClr val="hlink"/>
                </a:solidFill>
                <a:hlinkClick r:id="rId4"/>
              </a:rPr>
              <a:t>[7]</a:t>
            </a:r>
          </a:p>
        </p:txBody>
      </p:sp>
      <p:sp>
        <p:nvSpPr>
          <p:cNvPr id="204" name="Shape 204"/>
          <p:cNvSpPr/>
          <p:nvPr/>
        </p:nvSpPr>
        <p:spPr>
          <a:xfrm>
            <a:off x="2424896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6192458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3923817" y="2824223"/>
            <a:ext cx="1296365" cy="3472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4063780" y="2557640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803499" y="3933139"/>
            <a:ext cx="12602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glDrawArrays</a:t>
            </a:r>
            <a:r>
              <a:rPr lang="en-US" u="sng">
                <a:solidFill>
                  <a:schemeClr val="hlink"/>
                </a:solidFill>
                <a:hlinkClick r:id="rId6"/>
              </a:rPr>
              <a:t>[6]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063780" y="1723998"/>
            <a:ext cx="1544012" cy="369332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synchronized</a:t>
            </a:r>
          </a:p>
        </p:txBody>
      </p:sp>
      <p:sp>
        <p:nvSpPr>
          <p:cNvPr id="210" name="Shape 210"/>
          <p:cNvSpPr/>
          <p:nvPr/>
        </p:nvSpPr>
        <p:spPr>
          <a:xfrm>
            <a:off x="3259714" y="1524869"/>
            <a:ext cx="804066" cy="768708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0" y="0"/>
            <a:ext cx="8441473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How does the Occlusion query 	work</a:t>
            </a:r>
          </a:p>
        </p:txBody>
      </p:sp>
      <p:sp>
        <p:nvSpPr>
          <p:cNvPr id="216" name="Shape 216"/>
          <p:cNvSpPr/>
          <p:nvPr/>
        </p:nvSpPr>
        <p:spPr>
          <a:xfrm>
            <a:off x="1620456" y="24769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</a:p>
        </p:txBody>
      </p:sp>
      <p:sp>
        <p:nvSpPr>
          <p:cNvPr id="217" name="Shape 217"/>
          <p:cNvSpPr/>
          <p:nvPr/>
        </p:nvSpPr>
        <p:spPr>
          <a:xfrm>
            <a:off x="5407307" y="2503025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</a:p>
        </p:txBody>
      </p:sp>
      <p:sp>
        <p:nvSpPr>
          <p:cNvPr id="218" name="Shape 218"/>
          <p:cNvSpPr/>
          <p:nvPr/>
        </p:nvSpPr>
        <p:spPr>
          <a:xfrm>
            <a:off x="1620456" y="4650611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</p:txBody>
      </p:sp>
      <p:sp>
        <p:nvSpPr>
          <p:cNvPr id="219" name="Shape 219"/>
          <p:cNvSpPr/>
          <p:nvPr/>
        </p:nvSpPr>
        <p:spPr>
          <a:xfrm>
            <a:off x="5407307" y="46105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Rendering Process</a:t>
            </a:r>
          </a:p>
        </p:txBody>
      </p:sp>
      <p:sp>
        <p:nvSpPr>
          <p:cNvPr id="220" name="Shape 220"/>
          <p:cNvSpPr/>
          <p:nvPr/>
        </p:nvSpPr>
        <p:spPr>
          <a:xfrm>
            <a:off x="2424896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192458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3923817" y="2824223"/>
            <a:ext cx="1296365" cy="3472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4063780" y="2557640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5801837" y="2182226"/>
            <a:ext cx="11400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 house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5801837" y="1935137"/>
            <a:ext cx="9717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 GUI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797977" y="1685155"/>
            <a:ext cx="10102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 Font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5797977" y="1423113"/>
            <a:ext cx="8322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 …</a:t>
            </a:r>
          </a:p>
        </p:txBody>
      </p:sp>
      <p:sp>
        <p:nvSpPr>
          <p:cNvPr id="228" name="Shape 228"/>
          <p:cNvSpPr/>
          <p:nvPr/>
        </p:nvSpPr>
        <p:spPr>
          <a:xfrm>
            <a:off x="2424896" y="1470709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2862563" y="1752317"/>
            <a:ext cx="9509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0" y="0"/>
            <a:ext cx="8441473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6191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0000"/>
              </a:buClr>
              <a:buSzPts val="975"/>
              <a:buFont typeface="Calibri"/>
              <a:buNone/>
            </a:pPr>
            <a:r>
              <a:rPr b="1" i="0" lang="en-US" sz="3900" u="none" cap="none" strike="noStrike">
                <a:solidFill>
                  <a:srgbClr val="760000"/>
                </a:solidFill>
                <a:latin typeface="Calibri"/>
                <a:ea typeface="Calibri"/>
                <a:cs typeface="Calibri"/>
                <a:sym typeface="Calibri"/>
              </a:rPr>
              <a:t>How does the Occlusion query 	work</a:t>
            </a:r>
          </a:p>
        </p:txBody>
      </p:sp>
      <p:sp>
        <p:nvSpPr>
          <p:cNvPr id="235" name="Shape 235"/>
          <p:cNvSpPr/>
          <p:nvPr/>
        </p:nvSpPr>
        <p:spPr>
          <a:xfrm>
            <a:off x="1620456" y="24769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</a:p>
        </p:txBody>
      </p:sp>
      <p:sp>
        <p:nvSpPr>
          <p:cNvPr id="236" name="Shape 236"/>
          <p:cNvSpPr/>
          <p:nvPr/>
        </p:nvSpPr>
        <p:spPr>
          <a:xfrm>
            <a:off x="5407307" y="2503025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</a:p>
        </p:txBody>
      </p:sp>
      <p:sp>
        <p:nvSpPr>
          <p:cNvPr id="237" name="Shape 237"/>
          <p:cNvSpPr/>
          <p:nvPr/>
        </p:nvSpPr>
        <p:spPr>
          <a:xfrm>
            <a:off x="1620456" y="4650611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</p:txBody>
      </p:sp>
      <p:sp>
        <p:nvSpPr>
          <p:cNvPr id="238" name="Shape 238"/>
          <p:cNvSpPr/>
          <p:nvPr/>
        </p:nvSpPr>
        <p:spPr>
          <a:xfrm>
            <a:off x="5407307" y="4610582"/>
            <a:ext cx="1967696" cy="95201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Rendering Process</a:t>
            </a:r>
          </a:p>
        </p:txBody>
      </p:sp>
      <p:sp>
        <p:nvSpPr>
          <p:cNvPr id="239" name="Shape 239"/>
          <p:cNvSpPr/>
          <p:nvPr/>
        </p:nvSpPr>
        <p:spPr>
          <a:xfrm>
            <a:off x="2424896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6192458" y="3644337"/>
            <a:ext cx="358815" cy="79093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3923817" y="2824223"/>
            <a:ext cx="1296365" cy="3472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4063780" y="2557640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</a:p>
        </p:txBody>
      </p:sp>
      <p:sp>
        <p:nvSpPr>
          <p:cNvPr id="243" name="Shape 243"/>
          <p:cNvSpPr/>
          <p:nvPr/>
        </p:nvSpPr>
        <p:spPr>
          <a:xfrm>
            <a:off x="3900665" y="1388479"/>
            <a:ext cx="1296365" cy="67133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016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7748393" y="2152772"/>
            <a:ext cx="723275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CMD1</a:t>
            </a: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CMD2</a:t>
            </a: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CMD3</a:t>
            </a: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CMDN</a:t>
            </a:r>
          </a:p>
        </p:txBody>
      </p:sp>
      <p:cxnSp>
        <p:nvCxnSpPr>
          <p:cNvPr id="245" name="Shape 245"/>
          <p:cNvCxnSpPr/>
          <p:nvPr/>
        </p:nvCxnSpPr>
        <p:spPr>
          <a:xfrm>
            <a:off x="7206075" y="3302000"/>
            <a:ext cx="536100" cy="8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6" name="Shape 246"/>
          <p:cNvSpPr txBox="1"/>
          <p:nvPr/>
        </p:nvSpPr>
        <p:spPr>
          <a:xfrm>
            <a:off x="7488300" y="4167500"/>
            <a:ext cx="1787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without any delay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